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 Black"/>
      <p:regular r:id="rId17"/>
    </p:embeddedFont>
    <p:embeddedFont>
      <p:font typeface="Montserrat Black"/>
      <p:regular r:id="rId18"/>
    </p:embeddedFont>
    <p:embeddedFont>
      <p:font typeface="Inconsolata"/>
      <p:regular r:id="rId19"/>
    </p:embeddedFont>
    <p:embeddedFont>
      <p:font typeface="Inconsolata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2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6-1.png>
</file>

<file path=ppt/media/image-6-2.png>
</file>

<file path=ppt/media/image-6-3.svg>
</file>

<file path=ppt/media/image-7-1.png>
</file>

<file path=ppt/media/image-7-2.png>
</file>

<file path=ppt/media/image-7-3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47499"/>
            <a:ext cx="1269683" cy="426244"/>
          </a:xfrm>
          <a:prstGeom prst="roundRect">
            <a:avLst>
              <a:gd name="adj" fmla="val 2145"/>
            </a:avLst>
          </a:prstGeom>
          <a:solidFill>
            <a:srgbClr val="E4E6E7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1069896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015484"/>
            <a:ext cx="72532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STRATEGY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464469"/>
            <a:ext cx="87162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Business Recommendations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793790" y="2513409"/>
            <a:ext cx="4196358" cy="2448044"/>
          </a:xfrm>
          <a:prstGeom prst="roundRect">
            <a:avLst>
              <a:gd name="adj" fmla="val 5976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7" name="Shape 4"/>
          <p:cNvSpPr/>
          <p:nvPr/>
        </p:nvSpPr>
        <p:spPr>
          <a:xfrm>
            <a:off x="763310" y="2513409"/>
            <a:ext cx="121920" cy="2448044"/>
          </a:xfrm>
          <a:prstGeom prst="roundRect">
            <a:avLst>
              <a:gd name="adj" fmla="val 7500"/>
            </a:avLst>
          </a:prstGeom>
          <a:solidFill>
            <a:srgbClr val="151617"/>
          </a:solidFill>
          <a:ln/>
        </p:spPr>
      </p:sp>
      <p:sp>
        <p:nvSpPr>
          <p:cNvPr id="8" name="Text 5"/>
          <p:cNvSpPr/>
          <p:nvPr/>
        </p:nvSpPr>
        <p:spPr>
          <a:xfrm>
            <a:off x="1142524" y="2770703"/>
            <a:ext cx="30893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42524" y="3261122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Promote exclusive benefits to convert the 73% non-subscriber base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2513409"/>
            <a:ext cx="4196358" cy="2448044"/>
          </a:xfrm>
          <a:prstGeom prst="roundRect">
            <a:avLst>
              <a:gd name="adj" fmla="val 5976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1" name="Shape 8"/>
          <p:cNvSpPr/>
          <p:nvPr/>
        </p:nvSpPr>
        <p:spPr>
          <a:xfrm>
            <a:off x="5186482" y="2513409"/>
            <a:ext cx="121920" cy="2448044"/>
          </a:xfrm>
          <a:prstGeom prst="roundRect">
            <a:avLst>
              <a:gd name="adj" fmla="val 7500"/>
            </a:avLst>
          </a:prstGeom>
          <a:solidFill>
            <a:srgbClr val="151617"/>
          </a:solidFill>
          <a:ln/>
        </p:spPr>
      </p:sp>
      <p:sp>
        <p:nvSpPr>
          <p:cNvPr id="12" name="Text 9"/>
          <p:cNvSpPr/>
          <p:nvPr/>
        </p:nvSpPr>
        <p:spPr>
          <a:xfrm>
            <a:off x="5565696" y="27707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565696" y="3261122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Reward repeat buyers to strengthen the 80% loyal customer segment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640133" y="2513409"/>
            <a:ext cx="4196358" cy="2448044"/>
          </a:xfrm>
          <a:prstGeom prst="roundRect">
            <a:avLst>
              <a:gd name="adj" fmla="val 5976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5" name="Shape 12"/>
          <p:cNvSpPr/>
          <p:nvPr/>
        </p:nvSpPr>
        <p:spPr>
          <a:xfrm>
            <a:off x="9609653" y="2513409"/>
            <a:ext cx="121920" cy="2448044"/>
          </a:xfrm>
          <a:prstGeom prst="roundRect">
            <a:avLst>
              <a:gd name="adj" fmla="val 7500"/>
            </a:avLst>
          </a:prstGeom>
          <a:solidFill>
            <a:srgbClr val="151617"/>
          </a:solidFill>
          <a:ln/>
        </p:spPr>
      </p:sp>
      <p:sp>
        <p:nvSpPr>
          <p:cNvPr id="16" name="Text 13"/>
          <p:cNvSpPr/>
          <p:nvPr/>
        </p:nvSpPr>
        <p:spPr>
          <a:xfrm>
            <a:off x="9988868" y="2770703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9988868" y="3615452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839 high-spending discount users show opportunity to optimize margins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793790" y="5188268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9" name="Shape 16"/>
          <p:cNvSpPr/>
          <p:nvPr/>
        </p:nvSpPr>
        <p:spPr>
          <a:xfrm>
            <a:off x="763310" y="5188268"/>
            <a:ext cx="121920" cy="2093714"/>
          </a:xfrm>
          <a:prstGeom prst="roundRect">
            <a:avLst>
              <a:gd name="adj" fmla="val 7500"/>
            </a:avLst>
          </a:prstGeom>
          <a:solidFill>
            <a:srgbClr val="151617"/>
          </a:solidFill>
          <a:ln/>
        </p:spPr>
      </p:sp>
      <p:sp>
        <p:nvSpPr>
          <p:cNvPr id="20" name="Text 17"/>
          <p:cNvSpPr/>
          <p:nvPr/>
        </p:nvSpPr>
        <p:spPr>
          <a:xfrm>
            <a:off x="1142524" y="5445562"/>
            <a:ext cx="30822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1142524" y="5935980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Highlight top-rated items like Gloves and Sandals in marketing campaigns</a:t>
            </a:r>
            <a:endParaRPr lang="en-US" sz="1750" dirty="0"/>
          </a:p>
        </p:txBody>
      </p:sp>
      <p:sp>
        <p:nvSpPr>
          <p:cNvPr id="22" name="Shape 19"/>
          <p:cNvSpPr/>
          <p:nvPr/>
        </p:nvSpPr>
        <p:spPr>
          <a:xfrm>
            <a:off x="5216962" y="5188268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23" name="Shape 20"/>
          <p:cNvSpPr/>
          <p:nvPr/>
        </p:nvSpPr>
        <p:spPr>
          <a:xfrm>
            <a:off x="5186482" y="5188268"/>
            <a:ext cx="121920" cy="2093714"/>
          </a:xfrm>
          <a:prstGeom prst="roundRect">
            <a:avLst>
              <a:gd name="adj" fmla="val 7500"/>
            </a:avLst>
          </a:prstGeom>
          <a:solidFill>
            <a:srgbClr val="151617"/>
          </a:solidFill>
          <a:ln/>
        </p:spPr>
      </p:sp>
      <p:sp>
        <p:nvSpPr>
          <p:cNvPr id="24" name="Text 21"/>
          <p:cNvSpPr/>
          <p:nvPr/>
        </p:nvSpPr>
        <p:spPr>
          <a:xfrm>
            <a:off x="5565696" y="5445562"/>
            <a:ext cx="30527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5" name="Text 22"/>
          <p:cNvSpPr/>
          <p:nvPr/>
        </p:nvSpPr>
        <p:spPr>
          <a:xfrm>
            <a:off x="5565696" y="5935980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Focus on young adults and express-shipping users for maximum ROI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50094" y="929045"/>
            <a:ext cx="943094" cy="402908"/>
          </a:xfrm>
          <a:prstGeom prst="roundRect">
            <a:avLst>
              <a:gd name="adj" fmla="val 2270"/>
            </a:avLst>
          </a:prstGeom>
          <a:solidFill>
            <a:srgbClr val="E4E6E7"/>
          </a:solidFill>
          <a:ln/>
        </p:spPr>
      </p:sp>
      <p:sp>
        <p:nvSpPr>
          <p:cNvPr id="4" name="Text 1"/>
          <p:cNvSpPr/>
          <p:nvPr/>
        </p:nvSpPr>
        <p:spPr>
          <a:xfrm>
            <a:off x="878681" y="993338"/>
            <a:ext cx="685919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OVERVIEW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750094" y="1417677"/>
            <a:ext cx="5664160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Dataset at a Glance</a:t>
            </a:r>
            <a:endParaRPr lang="en-US" sz="4200" dirty="0"/>
          </a:p>
        </p:txBody>
      </p:sp>
      <p:sp>
        <p:nvSpPr>
          <p:cNvPr id="6" name="Text 3"/>
          <p:cNvSpPr/>
          <p:nvPr/>
        </p:nvSpPr>
        <p:spPr>
          <a:xfrm>
            <a:off x="750094" y="2516029"/>
            <a:ext cx="2369344" cy="707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3,900</a:t>
            </a:r>
            <a:endParaRPr lang="en-US" sz="5550" dirty="0"/>
          </a:p>
        </p:txBody>
      </p:sp>
      <p:sp>
        <p:nvSpPr>
          <p:cNvPr id="7" name="Text 4"/>
          <p:cNvSpPr/>
          <p:nvPr/>
        </p:nvSpPr>
        <p:spPr>
          <a:xfrm>
            <a:off x="750094" y="3491151"/>
            <a:ext cx="2369344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Total Purchases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50094" y="3954542"/>
            <a:ext cx="2369344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Transactions analyzed across all categories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3387328" y="2516029"/>
            <a:ext cx="2369344" cy="707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18</a:t>
            </a:r>
            <a:endParaRPr lang="en-US" sz="5550" dirty="0"/>
          </a:p>
        </p:txBody>
      </p:sp>
      <p:sp>
        <p:nvSpPr>
          <p:cNvPr id="10" name="Text 7"/>
          <p:cNvSpPr/>
          <p:nvPr/>
        </p:nvSpPr>
        <p:spPr>
          <a:xfrm>
            <a:off x="3387328" y="3491151"/>
            <a:ext cx="2369344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Points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3387328" y="3954542"/>
            <a:ext cx="2369344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Features tracked per customer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6024562" y="2516029"/>
            <a:ext cx="2369344" cy="707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$59.76</a:t>
            </a:r>
            <a:endParaRPr lang="en-US" sz="5550" dirty="0"/>
          </a:p>
        </p:txBody>
      </p:sp>
      <p:sp>
        <p:nvSpPr>
          <p:cNvPr id="13" name="Text 10"/>
          <p:cNvSpPr/>
          <p:nvPr/>
        </p:nvSpPr>
        <p:spPr>
          <a:xfrm>
            <a:off x="6024562" y="3491151"/>
            <a:ext cx="2369344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Avg Purchase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6024562" y="3954542"/>
            <a:ext cx="236934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Mean transaction value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3387328" y="5176123"/>
            <a:ext cx="2369344" cy="707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3.75</a:t>
            </a:r>
            <a:endParaRPr lang="en-US" sz="5550" dirty="0"/>
          </a:p>
        </p:txBody>
      </p:sp>
      <p:sp>
        <p:nvSpPr>
          <p:cNvPr id="16" name="Text 13"/>
          <p:cNvSpPr/>
          <p:nvPr/>
        </p:nvSpPr>
        <p:spPr>
          <a:xfrm>
            <a:off x="3387328" y="6151245"/>
            <a:ext cx="2369344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Avg Rating</a:t>
            </a:r>
            <a:endParaRPr lang="en-US" sz="2100" dirty="0"/>
          </a:p>
        </p:txBody>
      </p:sp>
      <p:sp>
        <p:nvSpPr>
          <p:cNvPr id="17" name="Text 14"/>
          <p:cNvSpPr/>
          <p:nvPr/>
        </p:nvSpPr>
        <p:spPr>
          <a:xfrm>
            <a:off x="3387328" y="6614636"/>
            <a:ext cx="2369344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Customer satisfaction score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92824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55213" y="3169087"/>
            <a:ext cx="1591032" cy="405051"/>
          </a:xfrm>
          <a:prstGeom prst="roundRect">
            <a:avLst>
              <a:gd name="adj" fmla="val 2257"/>
            </a:avLst>
          </a:prstGeom>
          <a:noFill/>
          <a:ln w="7620">
            <a:solidFill>
              <a:srgbClr val="151617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87254" y="3238857"/>
            <a:ext cx="1326952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PREPARATION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755213" y="3657005"/>
            <a:ext cx="7029093" cy="648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Python Analysis Pipeline</a:t>
            </a:r>
            <a:endParaRPr lang="en-US" sz="4050" dirty="0"/>
          </a:p>
        </p:txBody>
      </p:sp>
      <p:sp>
        <p:nvSpPr>
          <p:cNvPr id="6" name="Text 3"/>
          <p:cNvSpPr/>
          <p:nvPr/>
        </p:nvSpPr>
        <p:spPr>
          <a:xfrm>
            <a:off x="755213" y="4616172"/>
            <a:ext cx="207407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55213" y="4945737"/>
            <a:ext cx="6456164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8" name="Text 5"/>
          <p:cNvSpPr/>
          <p:nvPr/>
        </p:nvSpPr>
        <p:spPr>
          <a:xfrm>
            <a:off x="755213" y="5095161"/>
            <a:ext cx="385250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Loading &amp; Exploration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5213" y="5543669"/>
            <a:ext cx="6456164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Imported dataset, checked structure with pandas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418784" y="4616172"/>
            <a:ext cx="207407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418784" y="4945737"/>
            <a:ext cx="6456283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2" name="Text 9"/>
          <p:cNvSpPr/>
          <p:nvPr/>
        </p:nvSpPr>
        <p:spPr>
          <a:xfrm>
            <a:off x="7418784" y="5095161"/>
            <a:ext cx="3173492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Missing Data Handling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7418784" y="5543669"/>
            <a:ext cx="6456283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Imputed 37 missing review ratings using category medians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55213" y="6238399"/>
            <a:ext cx="207407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55213" y="6567964"/>
            <a:ext cx="6456164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6" name="Text 13"/>
          <p:cNvSpPr/>
          <p:nvPr/>
        </p:nvSpPr>
        <p:spPr>
          <a:xfrm>
            <a:off x="755213" y="6717387"/>
            <a:ext cx="2881789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Feature Engineering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755213" y="7165896"/>
            <a:ext cx="6456164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Created age groups and purchase frequency columns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418784" y="6238399"/>
            <a:ext cx="207407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7418784" y="6567964"/>
            <a:ext cx="6456283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20" name="Text 17"/>
          <p:cNvSpPr/>
          <p:nvPr/>
        </p:nvSpPr>
        <p:spPr>
          <a:xfrm>
            <a:off x="7418784" y="6717387"/>
            <a:ext cx="2976682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Database Integration</a:t>
            </a:r>
            <a:endParaRPr lang="en-US" sz="2000" dirty="0"/>
          </a:p>
        </p:txBody>
      </p:sp>
      <p:sp>
        <p:nvSpPr>
          <p:cNvPr id="21" name="Text 18"/>
          <p:cNvSpPr/>
          <p:nvPr/>
        </p:nvSpPr>
        <p:spPr>
          <a:xfrm>
            <a:off x="7418784" y="7165896"/>
            <a:ext cx="6456283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Loaded cleaned data into PostgreSQL for SQL analysis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47499"/>
            <a:ext cx="1722834" cy="426244"/>
          </a:xfrm>
          <a:prstGeom prst="roundRect">
            <a:avLst>
              <a:gd name="adj" fmla="val 2145"/>
            </a:avLst>
          </a:prstGeom>
          <a:solidFill>
            <a:srgbClr val="E4E6E7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015484"/>
            <a:ext cx="145065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REVENUE INSIGHTS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464469"/>
            <a:ext cx="89373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Gender Revenue Comparison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68560"/>
            <a:ext cx="7604284" cy="4001095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3778448" y="680013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52628"/>
          </a:solidFill>
          <a:ln/>
        </p:spPr>
      </p:sp>
      <p:sp>
        <p:nvSpPr>
          <p:cNvPr id="7" name="Text 4"/>
          <p:cNvSpPr/>
          <p:nvPr/>
        </p:nvSpPr>
        <p:spPr>
          <a:xfrm>
            <a:off x="4066223" y="6800136"/>
            <a:ext cx="45350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Male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72132" y="680013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74797F"/>
          </a:solidFill>
          <a:ln/>
        </p:spPr>
      </p:sp>
      <p:sp>
        <p:nvSpPr>
          <p:cNvPr id="9" name="Text 6"/>
          <p:cNvSpPr/>
          <p:nvPr/>
        </p:nvSpPr>
        <p:spPr>
          <a:xfrm>
            <a:off x="4959906" y="6800136"/>
            <a:ext cx="68020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Female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959096" y="2740223"/>
            <a:ext cx="4885015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Male customers drive </a:t>
            </a:r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68%</a:t>
            </a:r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of total revenue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8959096" y="3817620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Despite representing 68% of customers, male shoppers generate significantly higher revenue concentration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63222"/>
            <a:ext cx="61143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Top-Rated Products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38976"/>
            <a:ext cx="3346133" cy="283488"/>
          </a:xfrm>
          <a:prstGeom prst="roundRect">
            <a:avLst>
              <a:gd name="adj" fmla="val 322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793790" y="3238976"/>
            <a:ext cx="129064" cy="283488"/>
          </a:xfrm>
          <a:prstGeom prst="roundRect">
            <a:avLst>
              <a:gd name="adj" fmla="val 7085"/>
            </a:avLst>
          </a:prstGeom>
          <a:solidFill>
            <a:srgbClr val="151617"/>
          </a:solidFill>
          <a:ln/>
        </p:spPr>
      </p:sp>
      <p:sp>
        <p:nvSpPr>
          <p:cNvPr id="5" name="Text 3"/>
          <p:cNvSpPr/>
          <p:nvPr/>
        </p:nvSpPr>
        <p:spPr>
          <a:xfrm>
            <a:off x="4309943" y="3238976"/>
            <a:ext cx="64246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3.86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05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Gloves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5235893" y="3238976"/>
            <a:ext cx="3331726" cy="283488"/>
          </a:xfrm>
          <a:prstGeom prst="roundRect">
            <a:avLst>
              <a:gd name="adj" fmla="val 322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5235893" y="3238976"/>
            <a:ext cx="127873" cy="283488"/>
          </a:xfrm>
          <a:prstGeom prst="roundRect">
            <a:avLst>
              <a:gd name="adj" fmla="val 7151"/>
            </a:avLst>
          </a:prstGeom>
          <a:solidFill>
            <a:srgbClr val="151617"/>
          </a:solidFill>
          <a:ln/>
        </p:spPr>
      </p:sp>
      <p:sp>
        <p:nvSpPr>
          <p:cNvPr id="9" name="Text 7"/>
          <p:cNvSpPr/>
          <p:nvPr/>
        </p:nvSpPr>
        <p:spPr>
          <a:xfrm>
            <a:off x="8737640" y="3238976"/>
            <a:ext cx="65686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3.84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893" y="3805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Sandals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9677995" y="3238976"/>
            <a:ext cx="3361134" cy="283488"/>
          </a:xfrm>
          <a:prstGeom prst="roundRect">
            <a:avLst>
              <a:gd name="adj" fmla="val 322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9677995" y="3238976"/>
            <a:ext cx="128349" cy="283488"/>
          </a:xfrm>
          <a:prstGeom prst="roundRect">
            <a:avLst>
              <a:gd name="adj" fmla="val 7124"/>
            </a:avLst>
          </a:prstGeom>
          <a:solidFill>
            <a:srgbClr val="151617"/>
          </a:solidFill>
          <a:ln/>
        </p:spPr>
      </p:sp>
      <p:sp>
        <p:nvSpPr>
          <p:cNvPr id="13" name="Text 11"/>
          <p:cNvSpPr/>
          <p:nvPr/>
        </p:nvSpPr>
        <p:spPr>
          <a:xfrm>
            <a:off x="13209151" y="3238976"/>
            <a:ext cx="62745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3.82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77995" y="3805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Boots</a:t>
            </a:r>
            <a:endParaRPr lang="en-US" sz="2200" dirty="0"/>
          </a:p>
        </p:txBody>
      </p:sp>
      <p:sp>
        <p:nvSpPr>
          <p:cNvPr id="15" name="Shape 13"/>
          <p:cNvSpPr/>
          <p:nvPr/>
        </p:nvSpPr>
        <p:spPr>
          <a:xfrm>
            <a:off x="793790" y="4727138"/>
            <a:ext cx="3337322" cy="283488"/>
          </a:xfrm>
          <a:prstGeom prst="roundRect">
            <a:avLst>
              <a:gd name="adj" fmla="val 322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793790" y="4727138"/>
            <a:ext cx="126802" cy="283488"/>
          </a:xfrm>
          <a:prstGeom prst="roundRect">
            <a:avLst>
              <a:gd name="adj" fmla="val 7211"/>
            </a:avLst>
          </a:prstGeom>
          <a:solidFill>
            <a:srgbClr val="151617"/>
          </a:solidFill>
          <a:ln/>
        </p:spPr>
      </p:sp>
      <p:sp>
        <p:nvSpPr>
          <p:cNvPr id="17" name="Text 15"/>
          <p:cNvSpPr/>
          <p:nvPr/>
        </p:nvSpPr>
        <p:spPr>
          <a:xfrm>
            <a:off x="4301133" y="4727138"/>
            <a:ext cx="65127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3.80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5293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Hat</a:t>
            </a:r>
            <a:endParaRPr lang="en-US" sz="2200" dirty="0"/>
          </a:p>
        </p:txBody>
      </p:sp>
      <p:sp>
        <p:nvSpPr>
          <p:cNvPr id="19" name="Shape 17"/>
          <p:cNvSpPr/>
          <p:nvPr/>
        </p:nvSpPr>
        <p:spPr>
          <a:xfrm>
            <a:off x="5235893" y="4727138"/>
            <a:ext cx="3363397" cy="283488"/>
          </a:xfrm>
          <a:prstGeom prst="roundRect">
            <a:avLst>
              <a:gd name="adj" fmla="val 322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5235893" y="4727138"/>
            <a:ext cx="127040" cy="283488"/>
          </a:xfrm>
          <a:prstGeom prst="roundRect">
            <a:avLst>
              <a:gd name="adj" fmla="val 7198"/>
            </a:avLst>
          </a:prstGeom>
          <a:solidFill>
            <a:srgbClr val="151617"/>
          </a:solidFill>
          <a:ln/>
        </p:spPr>
      </p:sp>
      <p:sp>
        <p:nvSpPr>
          <p:cNvPr id="21" name="Text 19"/>
          <p:cNvSpPr/>
          <p:nvPr/>
        </p:nvSpPr>
        <p:spPr>
          <a:xfrm>
            <a:off x="8769310" y="4727138"/>
            <a:ext cx="62519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3.78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235893" y="5293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Skirt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93790" y="59034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Highest average review ratings across all product categories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1392674"/>
            <a:ext cx="1284923" cy="441484"/>
          </a:xfrm>
          <a:prstGeom prst="roundRect">
            <a:avLst>
              <a:gd name="adj" fmla="val 2071"/>
            </a:avLst>
          </a:prstGeom>
          <a:noFill/>
          <a:ln w="7620">
            <a:solidFill>
              <a:srgbClr val="151617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498" y="1522690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09675" y="1468279"/>
            <a:ext cx="72532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SHIPPING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793790" y="1924883"/>
            <a:ext cx="67441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Shipping Type Impact</a:t>
            </a:r>
            <a:endParaRPr lang="en-US" sz="4450" dirty="0"/>
          </a:p>
        </p:txBody>
      </p:sp>
      <p:sp>
        <p:nvSpPr>
          <p:cNvPr id="7" name="Shape 3"/>
          <p:cNvSpPr/>
          <p:nvPr/>
        </p:nvSpPr>
        <p:spPr>
          <a:xfrm>
            <a:off x="793790" y="3228975"/>
            <a:ext cx="3501509" cy="2688908"/>
          </a:xfrm>
          <a:prstGeom prst="roundRect">
            <a:avLst>
              <a:gd name="adj" fmla="val 340"/>
            </a:avLst>
          </a:prstGeom>
          <a:solidFill>
            <a:srgbClr val="F8ECE4"/>
          </a:solidFill>
          <a:ln w="7620">
            <a:solidFill>
              <a:srgbClr val="F2DED0"/>
            </a:solidFill>
            <a:prstDash val="solid"/>
          </a:ln>
          <a:effectLst>
            <a:outerShdw sx="100000" sy="100000" kx="0" ky="0" algn="bl" rotWithShape="0" blurRad="0" dist="20320" dir="2700000">
              <a:srgbClr val="f2ded0">
                <a:alpha val="100000"/>
              </a:srgbClr>
            </a:outerShdw>
          </a:effectLst>
        </p:spPr>
      </p:sp>
      <p:sp>
        <p:nvSpPr>
          <p:cNvPr id="8" name="Text 4"/>
          <p:cNvSpPr/>
          <p:nvPr/>
        </p:nvSpPr>
        <p:spPr>
          <a:xfrm>
            <a:off x="1028224" y="3463409"/>
            <a:ext cx="303264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Express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1028224" y="4115514"/>
            <a:ext cx="303264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$60.48</a:t>
            </a:r>
            <a:endParaRPr lang="en-US" sz="6150" dirty="0"/>
          </a:p>
        </p:txBody>
      </p:sp>
      <p:sp>
        <p:nvSpPr>
          <p:cNvPr id="10" name="Text 6"/>
          <p:cNvSpPr/>
          <p:nvPr/>
        </p:nvSpPr>
        <p:spPr>
          <a:xfrm>
            <a:off x="1028224" y="5320546"/>
            <a:ext cx="30326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Average purchase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4856321" y="3228975"/>
            <a:ext cx="3501509" cy="2734628"/>
          </a:xfrm>
          <a:prstGeom prst="roundRect">
            <a:avLst>
              <a:gd name="adj" fmla="val 334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2" name="Text 8"/>
          <p:cNvSpPr/>
          <p:nvPr/>
        </p:nvSpPr>
        <p:spPr>
          <a:xfrm>
            <a:off x="5113615" y="3486269"/>
            <a:ext cx="298692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Standard</a:t>
            </a:r>
            <a:endParaRPr lang="en-US" sz="2650" dirty="0"/>
          </a:p>
        </p:txBody>
      </p:sp>
      <p:sp>
        <p:nvSpPr>
          <p:cNvPr id="13" name="Text 9"/>
          <p:cNvSpPr/>
          <p:nvPr/>
        </p:nvSpPr>
        <p:spPr>
          <a:xfrm>
            <a:off x="5113615" y="4138374"/>
            <a:ext cx="29869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$58.46</a:t>
            </a:r>
            <a:endParaRPr lang="en-US" sz="6150" dirty="0"/>
          </a:p>
        </p:txBody>
      </p:sp>
      <p:sp>
        <p:nvSpPr>
          <p:cNvPr id="14" name="Text 10"/>
          <p:cNvSpPr/>
          <p:nvPr/>
        </p:nvSpPr>
        <p:spPr>
          <a:xfrm>
            <a:off x="5113615" y="5343406"/>
            <a:ext cx="29869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Average purchase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793790" y="647390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Express shipping customers spend 3.5% more on average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5112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13602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New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13602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15480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154805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17003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Loyal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17003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80% of customers are loyal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with multiple purchases, indicating strong retention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06316" y="548997"/>
            <a:ext cx="1914525" cy="374809"/>
          </a:xfrm>
          <a:prstGeom prst="roundRect">
            <a:avLst>
              <a:gd name="adj" fmla="val 2440"/>
            </a:avLst>
          </a:prstGeom>
          <a:solidFill>
            <a:srgbClr val="E4E6E7"/>
          </a:solidFill>
          <a:ln/>
        </p:spPr>
      </p:sp>
      <p:sp>
        <p:nvSpPr>
          <p:cNvPr id="3" name="Text 1"/>
          <p:cNvSpPr/>
          <p:nvPr/>
        </p:nvSpPr>
        <p:spPr>
          <a:xfrm>
            <a:off x="1125974" y="608767"/>
            <a:ext cx="1675209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SUBSCRIPTION ANALYSIS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1006316" y="1003578"/>
            <a:ext cx="8549164" cy="623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Subscribers vs Non-Subscribers</a:t>
            </a:r>
            <a:endParaRPr lang="en-US" sz="3900" dirty="0"/>
          </a:p>
        </p:txBody>
      </p:sp>
      <p:sp>
        <p:nvSpPr>
          <p:cNvPr id="5" name="Text 3"/>
          <p:cNvSpPr/>
          <p:nvPr/>
        </p:nvSpPr>
        <p:spPr>
          <a:xfrm>
            <a:off x="2871430" y="3222784"/>
            <a:ext cx="2453640" cy="498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27%</a:t>
            </a:r>
            <a:endParaRPr lang="en-US" sz="39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2230" y="1975961"/>
            <a:ext cx="2992279" cy="299227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851547" y="5217438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Subscribers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06316" y="5648682"/>
            <a:ext cx="6184106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1,053 customers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9304853" y="3222784"/>
            <a:ext cx="2453640" cy="498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73%</a:t>
            </a:r>
            <a:endParaRPr lang="en-US" sz="39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5653" y="1975961"/>
            <a:ext cx="2992279" cy="2992279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285089" y="5217438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Non-Subscribers</a:t>
            </a:r>
            <a:endParaRPr lang="en-US" sz="1950" dirty="0"/>
          </a:p>
        </p:txBody>
      </p:sp>
      <p:sp>
        <p:nvSpPr>
          <p:cNvPr id="12" name="Text 8"/>
          <p:cNvSpPr/>
          <p:nvPr/>
        </p:nvSpPr>
        <p:spPr>
          <a:xfrm>
            <a:off x="7439739" y="5648682"/>
            <a:ext cx="6184225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2,847 customers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1006316" y="6391632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Average Spend</a:t>
            </a:r>
            <a:endParaRPr lang="en-US" sz="1950" dirty="0"/>
          </a:p>
        </p:txBody>
      </p:sp>
      <p:sp>
        <p:nvSpPr>
          <p:cNvPr id="14" name="Text 10"/>
          <p:cNvSpPr/>
          <p:nvPr/>
        </p:nvSpPr>
        <p:spPr>
          <a:xfrm>
            <a:off x="1006316" y="6902648"/>
            <a:ext cx="606540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Subscribers: $59.49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1006316" y="7291626"/>
            <a:ext cx="606540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Non-subscribers: $59.87</a:t>
            </a:r>
            <a:endParaRPr lang="en-US" sz="1550" dirty="0"/>
          </a:p>
        </p:txBody>
      </p:sp>
      <p:sp>
        <p:nvSpPr>
          <p:cNvPr id="16" name="Text 12"/>
          <p:cNvSpPr/>
          <p:nvPr/>
        </p:nvSpPr>
        <p:spPr>
          <a:xfrm>
            <a:off x="7566065" y="6391632"/>
            <a:ext cx="4013597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Repeat Buyers (&gt;5 purchases)</a:t>
            </a:r>
            <a:endParaRPr lang="en-US" sz="1950" dirty="0"/>
          </a:p>
        </p:txBody>
      </p:sp>
      <p:sp>
        <p:nvSpPr>
          <p:cNvPr id="17" name="Text 13"/>
          <p:cNvSpPr/>
          <p:nvPr/>
        </p:nvSpPr>
        <p:spPr>
          <a:xfrm>
            <a:off x="7566065" y="6902648"/>
            <a:ext cx="606540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Subscribers: 958</a:t>
            </a:r>
            <a:endParaRPr lang="en-US" sz="1550" dirty="0"/>
          </a:p>
        </p:txBody>
      </p:sp>
      <p:sp>
        <p:nvSpPr>
          <p:cNvPr id="18" name="Text 14"/>
          <p:cNvSpPr/>
          <p:nvPr/>
        </p:nvSpPr>
        <p:spPr>
          <a:xfrm>
            <a:off x="7566065" y="7291626"/>
            <a:ext cx="606540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Non-subscribers: 2,518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77509" y="464106"/>
            <a:ext cx="5236369" cy="527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Revenue by Age Group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7509" y="1329095"/>
            <a:ext cx="10675382" cy="59781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77509" y="7497008"/>
            <a:ext cx="10675382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Young adults lead revenue generation, followed closely by middle-aged customers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2026-01-06T08:44:36Z</dcterms:created>
  <dcterms:modified xsi:type="dcterms:W3CDTF">2026-01-06T08:44:36Z</dcterms:modified>
</cp:coreProperties>
</file>